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Helvetica Neue"/>
      <p:regular r:id="rId62"/>
      <p:bold r:id="rId63"/>
      <p:italic r:id="rId64"/>
      <p:boldItalic r:id="rId65"/>
    </p:embeddedFont>
    <p:embeddedFont>
      <p:font typeface="Helvetica Neue Light"/>
      <p:regular r:id="rId66"/>
      <p:bold r:id="rId67"/>
      <p:italic r:id="rId68"/>
      <p:boldItalic r:id="rId69"/>
    </p:embeddedFont>
    <p:embeddedFont>
      <p:font typeface="DM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DMSans-boldItalic.fntdata"/><Relationship Id="rId72" Type="http://schemas.openxmlformats.org/officeDocument/2006/relationships/font" Target="fonts/DMSans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DMSans-bold.fntdata"/><Relationship Id="rId70" Type="http://schemas.openxmlformats.org/officeDocument/2006/relationships/font" Target="fonts/DMSan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regular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020e9d5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2020e9d5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-419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-419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020e9d5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2020e9d5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1">
  <p:cSld name="SECTION_HEADER_1_1_1_1_1_1_1_1_1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2">
  <p:cSld name="SECTION_HEADER_1_1_1_1_1_1_1_1_1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7">
  <p:cSld name="SECTION_HEADER_1_1_1_1_1_1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5">
  <p:cSld name="SECTION_HEADER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8">
  <p:cSld name="SECTION_HEADER_1_1_1_1_1_1_1_1_1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6">
  <p:cSld name="SECTION_HEADER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9">
  <p:cSld name="SECTION_HEADER_1_1_1_1_1_1_1_1_1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6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7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0">
  <p:cSld name="SECTION_HEADER_1_1_1_1_1_1_1_1_1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>
            <a:off x="3080700" y="2547525"/>
            <a:ext cx="30855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41"/>
          <p:cNvSpPr txBox="1"/>
          <p:nvPr/>
        </p:nvSpPr>
        <p:spPr>
          <a:xfrm>
            <a:off x="3655975" y="2541075"/>
            <a:ext cx="237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4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50"/>
          <p:cNvSpPr txBox="1"/>
          <p:nvPr/>
        </p:nvSpPr>
        <p:spPr>
          <a:xfrm>
            <a:off x="737400" y="1958725"/>
            <a:ext cx="2055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una consulta sobre alguna tabla. Verás que, al cargar la misma, existe un apartado para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agregar, editar, o eliminar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registros. Pulsa, ahora, alguno de estos botones y realiza en la tabla, la operación con el registro que has elegido.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2" name="Google Shape;242;p50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43" name="Google Shape;243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" name="Google Shape;244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50"/>
          <p:cNvGrpSpPr/>
          <p:nvPr/>
        </p:nvGrpSpPr>
        <p:grpSpPr>
          <a:xfrm>
            <a:off x="1857838" y="635875"/>
            <a:ext cx="587100" cy="600300"/>
            <a:chOff x="1731113" y="1953850"/>
            <a:chExt cx="587100" cy="600300"/>
          </a:xfrm>
        </p:grpSpPr>
        <p:sp>
          <p:nvSpPr>
            <p:cNvPr id="246" name="Google Shape;246;p5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48" name="Google Shape;248;p50"/>
          <p:cNvSpPr txBox="1"/>
          <p:nvPr/>
        </p:nvSpPr>
        <p:spPr>
          <a:xfrm>
            <a:off x="568675" y="1358425"/>
            <a:ext cx="491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Inicio de una transacción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9" name="Google Shape;24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3001" y="2021361"/>
            <a:ext cx="5764001" cy="15353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0"/>
          <p:cNvSpPr/>
          <p:nvPr/>
        </p:nvSpPr>
        <p:spPr>
          <a:xfrm>
            <a:off x="5013652" y="3281275"/>
            <a:ext cx="1322700" cy="275400"/>
          </a:xfrm>
          <a:prstGeom prst="rect">
            <a:avLst/>
          </a:prstGeom>
          <a:noFill/>
          <a:ln cap="flat" cmpd="sng" w="28575">
            <a:solidFill>
              <a:srgbClr val="FF89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51"/>
          <p:cNvSpPr txBox="1"/>
          <p:nvPr/>
        </p:nvSpPr>
        <p:spPr>
          <a:xfrm>
            <a:off x="699500" y="3841725"/>
            <a:ext cx="795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botones de edición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funcionan como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inicio de una transacción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puedes eliminar uno o más registros, agregar, o modificar uno existente pero, si no pulsas el botón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Apply,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los cambios no se harán efectivos.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Por lo tanto, </a:t>
            </a:r>
            <a:r>
              <a:rPr b="1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funciona como </a:t>
            </a:r>
            <a:r>
              <a:rPr b="1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b="1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como </a:t>
            </a:r>
            <a:r>
              <a:rPr b="1" i="0" lang="es-419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Consolas"/>
                <a:ea typeface="Consolas"/>
                <a:cs typeface="Consolas"/>
                <a:sym typeface="Consolas"/>
              </a:rPr>
              <a:t>ROLLBACK.</a:t>
            </a:r>
            <a:endParaRPr b="1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7" name="Google Shape;257;p51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58" name="Google Shape;258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51"/>
          <p:cNvGrpSpPr/>
          <p:nvPr/>
        </p:nvGrpSpPr>
        <p:grpSpPr>
          <a:xfrm>
            <a:off x="1857838" y="635875"/>
            <a:ext cx="587100" cy="600300"/>
            <a:chOff x="1731113" y="1953850"/>
            <a:chExt cx="587100" cy="600300"/>
          </a:xfrm>
        </p:grpSpPr>
        <p:sp>
          <p:nvSpPr>
            <p:cNvPr id="261" name="Google Shape;261;p5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63" name="Google Shape;263;p51"/>
          <p:cNvSpPr txBox="1"/>
          <p:nvPr/>
        </p:nvSpPr>
        <p:spPr>
          <a:xfrm>
            <a:off x="568675" y="1358425"/>
            <a:ext cx="491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Inicio de una transacción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51"/>
          <p:cNvGrpSpPr/>
          <p:nvPr/>
        </p:nvGrpSpPr>
        <p:grpSpPr>
          <a:xfrm>
            <a:off x="699627" y="1958722"/>
            <a:ext cx="7953491" cy="1732973"/>
            <a:chOff x="449750" y="869247"/>
            <a:chExt cx="8658275" cy="2430878"/>
          </a:xfrm>
        </p:grpSpPr>
        <p:pic>
          <p:nvPicPr>
            <p:cNvPr id="265" name="Google Shape;26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9750" y="869247"/>
              <a:ext cx="8629650" cy="2419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51"/>
            <p:cNvSpPr/>
            <p:nvPr/>
          </p:nvSpPr>
          <p:spPr>
            <a:xfrm>
              <a:off x="7653025" y="3024725"/>
              <a:ext cx="1455000" cy="275400"/>
            </a:xfrm>
            <a:prstGeom prst="rect">
              <a:avLst/>
            </a:prstGeom>
            <a:noFill/>
            <a:ln cap="flat" cmpd="sng" w="28575">
              <a:solidFill>
                <a:srgbClr val="FF89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1"/>
            <p:cNvSpPr/>
            <p:nvPr/>
          </p:nvSpPr>
          <p:spPr>
            <a:xfrm>
              <a:off x="643350" y="2808868"/>
              <a:ext cx="4927800" cy="171000"/>
            </a:xfrm>
            <a:prstGeom prst="rect">
              <a:avLst/>
            </a:prstGeom>
            <a:noFill/>
            <a:ln cap="flat" cmpd="sng" w="28575">
              <a:solidFill>
                <a:srgbClr val="FF89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5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73" name="Google Shape;273;p5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5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52"/>
          <p:cNvSpPr txBox="1"/>
          <p:nvPr/>
        </p:nvSpPr>
        <p:spPr>
          <a:xfrm>
            <a:off x="520550" y="2192375"/>
            <a:ext cx="746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implementación de un control de transacciones, tanto para confirmar como para deshacer las mismas, es muy utilizado principalmente dentro de </a:t>
            </a:r>
            <a:r>
              <a:rPr b="0" i="0" lang="es-419" sz="2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Stored Procedures.</a:t>
            </a:r>
            <a:endParaRPr b="0" i="0" sz="2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Combinando el mismo con el uso de variables, y la ejecución de varias sentencias DML que dependen unas de otras, el control de transacciones nos ayudará a mantener consistente cada una de las tablas de la base de datos.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457350" y="89936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Implementación de transacciones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53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 implementar las sentencias start transaction, savepoint, commit y rollback.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4" name="Google Shape;284;p5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85" name="Google Shape;285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5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92" name="Google Shape;292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5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54"/>
          <p:cNvSpPr txBox="1"/>
          <p:nvPr/>
        </p:nvSpPr>
        <p:spPr>
          <a:xfrm>
            <a:off x="935175" y="1993775"/>
            <a:ext cx="744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Modificaciones controladas mediante transacciones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987300" y="320028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Implementaremos el sublenguaje TCL.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55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02" name="Google Shape;302;p5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p5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55"/>
          <p:cNvSpPr txBox="1"/>
          <p:nvPr/>
        </p:nvSpPr>
        <p:spPr>
          <a:xfrm>
            <a:off x="501450" y="1081750"/>
            <a:ext cx="73101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s-419" sz="3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Modificaciones controladas mediante transacciones</a:t>
            </a:r>
            <a:endParaRPr b="1" i="0" sz="3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5" name="Google Shape;30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5"/>
          <p:cNvSpPr txBox="1"/>
          <p:nvPr/>
        </p:nvSpPr>
        <p:spPr>
          <a:xfrm>
            <a:off x="457350" y="2319250"/>
            <a:ext cx="4353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Trabajaremos con la tabla PAY de la DB GAMERS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Abrir una nueva pestaña script y elimina tres pagos de los que insertamos en la filmina 49,  iniciando una transacción.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Validar en otra pestaña script, los registros eliminados.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continuación, en la primera pestaña de script, revertir la eliminación de pagos.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55"/>
          <p:cNvSpPr txBox="1"/>
          <p:nvPr/>
        </p:nvSpPr>
        <p:spPr>
          <a:xfrm>
            <a:off x="4625825" y="2429675"/>
            <a:ext cx="4172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 startAt="4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 tabla pagos, insertar un lote de 15 pagos, iniciando previamente la transacción y estableciendo un savepoint luego del registro #5, y otro luego del registro #10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 startAt="4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Validar en otra pestaña script, los registros insertados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 startAt="4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Eliminar el segundo savepoint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 startAt="4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Confirmar la transacción y vuelve a validar en otra pestaña script los registros insertados.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5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14" name="Google Shape;314;p5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56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5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Más allá de que uses a diario una plataforma en la nube como OneDrive, Dropbox, o Google Drive,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¿tienes la constancia de realizar un backup periódico de la información almacenada en tu computadora?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473350" y="38125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Opciones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de exportación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58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 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exportar objetos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0" name="Google Shape;330;p5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31" name="Google Shape;331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a exportar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5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59"/>
          <p:cNvSpPr txBox="1"/>
          <p:nvPr/>
        </p:nvSpPr>
        <p:spPr>
          <a:xfrm>
            <a:off x="473350" y="1908175"/>
            <a:ext cx="7872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las opciones a exportar, también puedes especificar si quieres incluir en el backup 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Stored Procedures y Funciones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Triggers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Debes tildar cada opción que desees incluir en la copia de seguridad.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0" name="Google Shape;340;p59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41" name="Google Shape;341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2" name="Google Shape;342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550" y="3124675"/>
            <a:ext cx="7828275" cy="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Transacciones y Backup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42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10.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SQL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100" y="3654844"/>
            <a:ext cx="3933794" cy="1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Opciones de exportación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473350" y="1908175"/>
            <a:ext cx="7872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queda elegir el tipo de backup a realizar.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 las opciones tenemos: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Folder, que vuelca a una carpeta de proyecto la o las bases de datos.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Self-Contained File, que genera un archivo .sql de la información seleccionada.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1" name="Google Shape;351;p60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52" name="Google Shape;352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" name="Google Shape;353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50" y="3247825"/>
            <a:ext cx="7555126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6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473350" y="2289175"/>
            <a:ext cx="787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opción te permite seleccionar la ruta hacia la carpeta donde se guardará el backup. Cada objeto Tabla se exportará en un archivo separado.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garantiza que, al restaurar, podrás seleccionar cuál o cuáles tabla(s) recuperar, aunque hará lento este último proceso.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" name="Google Shape;367;p6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68" name="Google Shape;368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9" name="Google Shape;369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" name="Google Shape;37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26" y="3415025"/>
            <a:ext cx="7737051" cy="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63"/>
          <p:cNvSpPr txBox="1"/>
          <p:nvPr/>
        </p:nvSpPr>
        <p:spPr>
          <a:xfrm>
            <a:off x="473350" y="2289175"/>
            <a:ext cx="482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el botón [...] podrás abrir la ventana de diálogo Open, y seleccionar/crear una carpeta para el backup, en el lugar que más conveniente sea.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8" name="Google Shape;378;p6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379" name="Google Shape;379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799" y="1943626"/>
            <a:ext cx="2598625" cy="26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64"/>
          <p:cNvSpPr txBox="1"/>
          <p:nvPr/>
        </p:nvSpPr>
        <p:spPr>
          <a:xfrm>
            <a:off x="473350" y="1626100"/>
            <a:ext cx="7803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 la base de datos se encuentra en un servidor; recomendamos realizar la copia de datos local y luego trasladar dicha carpeta a un disco de red, disco externo, o cualquier otro medio de almacenamiento seguro.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backup local permitirá reducir los tiempos de este proceso.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Export to dump project folder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65"/>
          <p:cNvSpPr txBox="1"/>
          <p:nvPr/>
        </p:nvSpPr>
        <p:spPr>
          <a:xfrm>
            <a:off x="473350" y="1626100"/>
            <a:ext cx="78036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También recomendamos que tengas un cúmulo de backups y no solamente el último. 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Puedes necesitar en algún momento volver a ver objetos viejos de la base de datos, que ya en la última versión de ésta no los tengas.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self contained file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self-contained file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6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67"/>
          <p:cNvSpPr txBox="1"/>
          <p:nvPr/>
        </p:nvSpPr>
        <p:spPr>
          <a:xfrm>
            <a:off x="473350" y="2289175"/>
            <a:ext cx="787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otra opción de backup, genera un archivo del tipo .sql.  Igual a los que hemos trabajado a lo largo de este curso. Permite también seleccionar la carpeta donde se almacenará, y especificar el nombre del archivo de backup. Es importante que figure la fecha en el nombre del archivo para saber el momento al que corresponde el esquema.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67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07" name="Google Shape;407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8" name="Google Shape;408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88" y="3311175"/>
            <a:ext cx="6685725" cy="1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7"/>
          <p:cNvSpPr/>
          <p:nvPr/>
        </p:nvSpPr>
        <p:spPr>
          <a:xfrm>
            <a:off x="613450" y="3800113"/>
            <a:ext cx="6568800" cy="531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self-contained file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68"/>
          <p:cNvSpPr txBox="1"/>
          <p:nvPr/>
        </p:nvSpPr>
        <p:spPr>
          <a:xfrm>
            <a:off x="473350" y="2289175"/>
            <a:ext cx="787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otra opción de backup permite tildar Include Create Schema, para que se genere el esquema de estructura de la base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no tildas la opción, se guardarán solamente los datos almacenados.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8" name="Google Shape;418;p6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19" name="Google Shape;419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6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538" y="3071150"/>
            <a:ext cx="6685725" cy="1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8"/>
          <p:cNvSpPr/>
          <p:nvPr/>
        </p:nvSpPr>
        <p:spPr>
          <a:xfrm>
            <a:off x="587075" y="3944198"/>
            <a:ext cx="6568800" cy="168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 to dump self-contained file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6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9"/>
          <p:cNvSpPr txBox="1"/>
          <p:nvPr/>
        </p:nvSpPr>
        <p:spPr>
          <a:xfrm>
            <a:off x="473350" y="2289175"/>
            <a:ext cx="7872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Ajustados todos los parámetros de la copia de seguridad, queda solo pulsar el botón Start Export para que inicie el proceso.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Mysql Workbench mostrará la pestaña Export Progress para ver el LOG del mismo.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0" name="Google Shape;430;p69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31" name="Google Shape;431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3" name="Google Shape;43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538" y="3078125"/>
            <a:ext cx="6685725" cy="1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9"/>
          <p:cNvSpPr/>
          <p:nvPr/>
        </p:nvSpPr>
        <p:spPr>
          <a:xfrm>
            <a:off x="517550" y="4339850"/>
            <a:ext cx="6638400" cy="168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3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 implementar las sentencias del sublenguaje TCL.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2753750" y="20809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qué situación usar cada sentencia.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0" name="Google Shape;140;p43"/>
          <p:cNvCxnSpPr>
            <a:stCxn id="135" idx="2"/>
            <a:endCxn id="137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2688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3"/>
          <p:cNvSpPr txBox="1"/>
          <p:nvPr/>
        </p:nvSpPr>
        <p:spPr>
          <a:xfrm>
            <a:off x="2690561" y="2594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Definir los conceptos Backup y Restauración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3" name="Google Shape;1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738" y="33620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3"/>
          <p:cNvSpPr txBox="1"/>
          <p:nvPr/>
        </p:nvSpPr>
        <p:spPr>
          <a:xfrm>
            <a:off x="2690561" y="32209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Identificar los componentes del Backup y Restauración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5" name="Google Shape;1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4152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3"/>
          <p:cNvSpPr txBox="1"/>
          <p:nvPr/>
        </p:nvSpPr>
        <p:spPr>
          <a:xfrm>
            <a:off x="2690561" y="4055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Backup y Restauración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7" name="Google Shape;147;p43"/>
          <p:cNvCxnSpPr>
            <a:stCxn id="141" idx="2"/>
            <a:endCxn id="143" idx="0"/>
          </p:cNvCxnSpPr>
          <p:nvPr/>
        </p:nvCxnSpPr>
        <p:spPr>
          <a:xfrm flipH="1" rot="-5400000">
            <a:off x="2032875" y="3123338"/>
            <a:ext cx="4767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43"/>
          <p:cNvCxnSpPr>
            <a:stCxn id="143" idx="2"/>
            <a:endCxn id="145" idx="0"/>
          </p:cNvCxnSpPr>
          <p:nvPr/>
        </p:nvCxnSpPr>
        <p:spPr>
          <a:xfrm flipH="1" rot="-5400000">
            <a:off x="1974526" y="3855688"/>
            <a:ext cx="5940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 de backup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 de backup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71"/>
          <p:cNvSpPr txBox="1"/>
          <p:nvPr/>
        </p:nvSpPr>
        <p:spPr>
          <a:xfrm>
            <a:off x="517550" y="1938225"/>
            <a:ext cx="3595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través de la ProgressBar y ventana de LOG, puedes seguir el progreso del  backup.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tiempo de demora es acorde al tamaño de la información a respaldar.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7" name="Google Shape;447;p71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48" name="Google Shape;448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9" name="Google Shape;449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938225"/>
            <a:ext cx="3881200" cy="255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 de backup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7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72"/>
          <p:cNvSpPr txBox="1"/>
          <p:nvPr/>
        </p:nvSpPr>
        <p:spPr>
          <a:xfrm>
            <a:off x="501450" y="2203425"/>
            <a:ext cx="769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del LOG encontraremos un mensaje similar a este, cuando el backup a llegado a su fin.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queda consultar la carpeta seleccionada para verificar que el o los archivo(s) haya(n) sido creado(s)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7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59" name="Google Shape;459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" name="Google Shape;46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538" y="3219225"/>
            <a:ext cx="7153022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 de backup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7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73"/>
          <p:cNvSpPr txBox="1"/>
          <p:nvPr/>
        </p:nvSpPr>
        <p:spPr>
          <a:xfrm>
            <a:off x="529200" y="1997650"/>
            <a:ext cx="362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abrir el archivo con Mysql Workbench o tu Editor de código favorito, para ver el contenido que generó el mecanismo de backup.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9" name="Google Shape;469;p7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70" name="Google Shape;470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Google Shape;471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500" y="1997650"/>
            <a:ext cx="4118074" cy="23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8" name="Google Shape;478;p74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 implementar uno de los procesos de backup de Mysql Workbench.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9" name="Google Shape;479;p7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80" name="Google Shape;480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import / 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Restore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import/restore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7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76"/>
          <p:cNvSpPr txBox="1"/>
          <p:nvPr/>
        </p:nvSpPr>
        <p:spPr>
          <a:xfrm>
            <a:off x="517550" y="1799700"/>
            <a:ext cx="362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Ingresa ahora al apartado.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Administration &gt; Data Import/Restore. Te encontrarás con una pantalla similar a Data Export.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proceso que debemos realizar ahora, es igual pero invertido, respecto a lo visto para realizar copias de seguridad.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4" name="Google Shape;494;p76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495" name="Google Shape;495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7" name="Google Shape;49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250" y="1799700"/>
            <a:ext cx="4043449" cy="26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import/restore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77"/>
          <p:cNvSpPr txBox="1"/>
          <p:nvPr/>
        </p:nvSpPr>
        <p:spPr>
          <a:xfrm>
            <a:off x="517550" y="1875900"/>
            <a:ext cx="792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tu backup fue a través del método Dump Project Folder, debes tildar esta opción y elegir la carpeta desde donde restaurarás el mismo.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5" name="Google Shape;505;p77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06" name="Google Shape;506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" name="Google Shape;507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275" y="2746000"/>
            <a:ext cx="7928374" cy="13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7"/>
          <p:cNvSpPr/>
          <p:nvPr/>
        </p:nvSpPr>
        <p:spPr>
          <a:xfrm>
            <a:off x="657633" y="2914693"/>
            <a:ext cx="7798800" cy="645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import/restore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8"/>
          <p:cNvSpPr txBox="1"/>
          <p:nvPr/>
        </p:nvSpPr>
        <p:spPr>
          <a:xfrm>
            <a:off x="517550" y="1875900"/>
            <a:ext cx="792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buscas recuperar un backup desde el método Self-Contained File, debes tildar esta otra opción y elegir el archivo .sql que contiene el backup de la base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7" name="Google Shape;517;p7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18" name="Google Shape;518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9" name="Google Shape;519;p7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0" name="Google Shape;52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49" y="2861775"/>
            <a:ext cx="7928401" cy="13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8"/>
          <p:cNvSpPr/>
          <p:nvPr/>
        </p:nvSpPr>
        <p:spPr>
          <a:xfrm>
            <a:off x="630808" y="3676319"/>
            <a:ext cx="7798800" cy="53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Seleccionar destino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4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4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44"/>
          <p:cNvSpPr/>
          <p:nvPr/>
        </p:nvSpPr>
        <p:spPr>
          <a:xfrm>
            <a:off x="651725" y="2450574"/>
            <a:ext cx="1399200" cy="6603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Transaction Control Language</a:t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44"/>
          <p:cNvSpPr/>
          <p:nvPr/>
        </p:nvSpPr>
        <p:spPr>
          <a:xfrm>
            <a:off x="6903450" y="1085807"/>
            <a:ext cx="13992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Cómo implementarlo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44"/>
          <p:cNvSpPr/>
          <p:nvPr/>
        </p:nvSpPr>
        <p:spPr>
          <a:xfrm>
            <a:off x="3678756" y="1580200"/>
            <a:ext cx="1596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Fundamentos de TCL</a:t>
            </a:r>
            <a:endParaRPr b="0" i="0" sz="1200" u="none" cap="none" strike="noStrike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44"/>
          <p:cNvSpPr/>
          <p:nvPr/>
        </p:nvSpPr>
        <p:spPr>
          <a:xfrm>
            <a:off x="3678756" y="319667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Comandos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9" name="Google Shape;159;p44"/>
          <p:cNvCxnSpPr>
            <a:stCxn id="155" idx="3"/>
            <a:endCxn id="157" idx="1"/>
          </p:cNvCxnSpPr>
          <p:nvPr/>
        </p:nvCxnSpPr>
        <p:spPr>
          <a:xfrm flipH="1" rot="10800000">
            <a:off x="2050925" y="1870224"/>
            <a:ext cx="1627800" cy="910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0" name="Google Shape;160;p44"/>
          <p:cNvCxnSpPr>
            <a:stCxn id="155" idx="3"/>
            <a:endCxn id="158" idx="1"/>
          </p:cNvCxnSpPr>
          <p:nvPr/>
        </p:nvCxnSpPr>
        <p:spPr>
          <a:xfrm>
            <a:off x="2050925" y="2780724"/>
            <a:ext cx="1627800" cy="70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61" name="Google Shape;161;p44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44"/>
          <p:cNvCxnSpPr/>
          <p:nvPr/>
        </p:nvCxnSpPr>
        <p:spPr>
          <a:xfrm flipH="1" rot="10800000">
            <a:off x="5275675" y="1352284"/>
            <a:ext cx="1611900" cy="51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3" name="Google Shape;163;p44"/>
          <p:cNvCxnSpPr/>
          <p:nvPr/>
        </p:nvCxnSpPr>
        <p:spPr>
          <a:xfrm>
            <a:off x="5277300" y="1863859"/>
            <a:ext cx="1624500" cy="1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4" name="Google Shape;164;p44"/>
          <p:cNvSpPr/>
          <p:nvPr/>
        </p:nvSpPr>
        <p:spPr>
          <a:xfrm>
            <a:off x="6903450" y="1735005"/>
            <a:ext cx="13992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Cuándo implementarlo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5" name="Google Shape;165;p44"/>
          <p:cNvCxnSpPr>
            <a:stCxn id="158" idx="3"/>
            <a:endCxn id="166" idx="1"/>
          </p:cNvCxnSpPr>
          <p:nvPr/>
        </p:nvCxnSpPr>
        <p:spPr>
          <a:xfrm flipH="1" rot="10800000">
            <a:off x="5275656" y="2965372"/>
            <a:ext cx="1627800" cy="52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7" name="Google Shape;167;p44"/>
          <p:cNvCxnSpPr>
            <a:stCxn id="158" idx="3"/>
            <a:endCxn id="168" idx="1"/>
          </p:cNvCxnSpPr>
          <p:nvPr/>
        </p:nvCxnSpPr>
        <p:spPr>
          <a:xfrm>
            <a:off x="5275656" y="3486772"/>
            <a:ext cx="1637100" cy="715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6" name="Google Shape;166;p44"/>
          <p:cNvSpPr/>
          <p:nvPr/>
        </p:nvSpPr>
        <p:spPr>
          <a:xfrm>
            <a:off x="6903450" y="2771625"/>
            <a:ext cx="1399200" cy="3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Commit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44"/>
          <p:cNvSpPr/>
          <p:nvPr/>
        </p:nvSpPr>
        <p:spPr>
          <a:xfrm>
            <a:off x="6912800" y="3989580"/>
            <a:ext cx="13992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Savepoint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9" name="Google Shape;169;p44"/>
          <p:cNvCxnSpPr/>
          <p:nvPr/>
        </p:nvCxnSpPr>
        <p:spPr>
          <a:xfrm>
            <a:off x="5275675" y="3480334"/>
            <a:ext cx="1624500" cy="1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0" name="Google Shape;170;p44"/>
          <p:cNvSpPr/>
          <p:nvPr/>
        </p:nvSpPr>
        <p:spPr>
          <a:xfrm>
            <a:off x="6903450" y="3361705"/>
            <a:ext cx="13992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Rollback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import/restore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8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80"/>
          <p:cNvSpPr txBox="1"/>
          <p:nvPr/>
        </p:nvSpPr>
        <p:spPr>
          <a:xfrm>
            <a:off x="517550" y="1875900"/>
            <a:ext cx="7928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 el esquema de destino del backup a recuperar.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caso que desees recuperar información parcial, puedes recuperar el backup a un nuevo Schema y, luego, trasladar manualmente la información que necesitas.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4" name="Google Shape;534;p80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35" name="Google Shape;535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6" name="Google Shape;536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" name="Google Shape;53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88" y="3023575"/>
            <a:ext cx="7900475" cy="8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Iniciar proceso de importación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2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Iniciar proceso de importación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82"/>
          <p:cNvSpPr txBox="1"/>
          <p:nvPr/>
        </p:nvSpPr>
        <p:spPr>
          <a:xfrm>
            <a:off x="545475" y="2256900"/>
            <a:ext cx="40545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queda seleccionar si recuperarás datos y estructura, estructura o datos solamente. Luego de esta selección, queda pulsar el botón [Start Import], para iniciar el proceso de recuperación de la información.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0" name="Google Shape;550;p82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51" name="Google Shape;551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2" name="Google Shape;552;p8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3" name="Google Shape;5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475" y="2256900"/>
            <a:ext cx="3473305" cy="231164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2"/>
          <p:cNvSpPr/>
          <p:nvPr/>
        </p:nvSpPr>
        <p:spPr>
          <a:xfrm>
            <a:off x="7753663" y="4440920"/>
            <a:ext cx="489600" cy="189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Iniciar proceso de importación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83"/>
          <p:cNvSpPr txBox="1"/>
          <p:nvPr/>
        </p:nvSpPr>
        <p:spPr>
          <a:xfrm>
            <a:off x="545475" y="2256900"/>
            <a:ext cx="405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se comienza la importación seleccionando el botón Start Import, y a través de la ProgressBar y ventana de LOG, puedes seguir el progreso del import/restore. El tiempo de demora es acorde al tamaño de la información a recuperar.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2" name="Google Shape;562;p83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63" name="Google Shape;563;p8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4" name="Google Shape;564;p8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5" name="Google Shape;56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888" y="2283525"/>
            <a:ext cx="3811229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un backup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/>
          <p:nvPr/>
        </p:nvSpPr>
        <p:spPr>
          <a:xfrm>
            <a:off x="501450" y="990513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Backup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8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7" name="Google Shape;577;p85"/>
          <p:cNvSpPr txBox="1"/>
          <p:nvPr/>
        </p:nvSpPr>
        <p:spPr>
          <a:xfrm>
            <a:off x="545475" y="2409300"/>
            <a:ext cx="455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herramienta para realizar backup desde la línea de comandos es </a:t>
            </a:r>
            <a:r>
              <a:rPr b="0" i="0" lang="es-419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mysqldump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del comando que debes escribir, es la siguiente: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85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79" name="Google Shape;579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Google Shape;58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200" y="2311600"/>
            <a:ext cx="3259168" cy="185966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5"/>
          <p:cNvSpPr txBox="1"/>
          <p:nvPr/>
        </p:nvSpPr>
        <p:spPr>
          <a:xfrm>
            <a:off x="1399450" y="4106425"/>
            <a:ext cx="6135600" cy="79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mysqldump -u root -p MiContraseña [baseDeDatos] &gt; archivo_backup.sql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mysqldump [baseDeDatos] &gt; archivo_backup.sql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3" name="Google Shape;58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601" y="4106426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400" y="4106425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7988" y="4581382"/>
            <a:ext cx="277900" cy="2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6"/>
          <p:cNvSpPr txBox="1"/>
          <p:nvPr/>
        </p:nvSpPr>
        <p:spPr>
          <a:xfrm>
            <a:off x="501450" y="990525"/>
            <a:ext cx="818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Backup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1" name="Google Shape;591;p8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2" name="Google Shape;592;p86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593" name="Google Shape;593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8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86"/>
          <p:cNvSpPr txBox="1"/>
          <p:nvPr/>
        </p:nvSpPr>
        <p:spPr>
          <a:xfrm>
            <a:off x="501450" y="1701275"/>
            <a:ext cx="7703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personalizar el backup, a través de los siguientes parámetros opcionales...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86"/>
          <p:cNvSpPr txBox="1"/>
          <p:nvPr/>
        </p:nvSpPr>
        <p:spPr>
          <a:xfrm>
            <a:off x="580075" y="2125225"/>
            <a:ext cx="5304900" cy="277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/* Especificar cuáles DBs incluir en el backup */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...[database_schema]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-databases [database1] [dabatabase2]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/* Incluir a todas las DBs en el backup */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...[database_schema]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-all-databases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/* Realizar backup solo de los datos de la DB */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...[database_schema] 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--no-create-info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/* Realizar backup solo de la estructura de la DB */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...[database_schema]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 --no-data 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/* Especificar backup de una tabla determinada */</a:t>
            </a:r>
            <a:endParaRPr b="0" i="0" sz="1200" u="none" cap="none" strike="noStrike">
              <a:solidFill>
                <a:srgbClr val="3CEF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...[database_schema]</a:t>
            </a:r>
            <a:r>
              <a:rPr b="0" i="0" lang="es-419" sz="1200" u="none" cap="none" strike="noStrike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 table_name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Restaurar un backup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 txBox="1"/>
          <p:nvPr/>
        </p:nvSpPr>
        <p:spPr>
          <a:xfrm>
            <a:off x="501450" y="990525"/>
            <a:ext cx="818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Restaurar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8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8" name="Google Shape;608;p88"/>
          <p:cNvGrpSpPr/>
          <p:nvPr/>
        </p:nvGrpSpPr>
        <p:grpSpPr>
          <a:xfrm>
            <a:off x="517550" y="468286"/>
            <a:ext cx="431074" cy="431074"/>
            <a:chOff x="473351" y="619523"/>
            <a:chExt cx="738900" cy="738900"/>
          </a:xfrm>
        </p:grpSpPr>
        <p:sp>
          <p:nvSpPr>
            <p:cNvPr id="609" name="Google Shape;60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88"/>
          <p:cNvSpPr txBox="1"/>
          <p:nvPr/>
        </p:nvSpPr>
        <p:spPr>
          <a:xfrm>
            <a:off x="501450" y="2064175"/>
            <a:ext cx="48426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restaurar un backup utilizaremos mysql en lugar de mysqldump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del comando que debes escribir, es la siguiente: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2" name="Google Shape;61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50" y="1975676"/>
            <a:ext cx="3236076" cy="18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 txBox="1"/>
          <p:nvPr/>
        </p:nvSpPr>
        <p:spPr>
          <a:xfrm>
            <a:off x="1323250" y="4106425"/>
            <a:ext cx="4842600" cy="79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 -u root -p MiContraseña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4" name="Google Shape;61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601" y="4106426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400" y="4106425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7988" y="4581382"/>
            <a:ext cx="277900" cy="2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9"/>
          <p:cNvSpPr txBox="1"/>
          <p:nvPr/>
        </p:nvSpPr>
        <p:spPr>
          <a:xfrm>
            <a:off x="457725" y="1071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Restaurar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89"/>
          <p:cNvSpPr txBox="1"/>
          <p:nvPr/>
        </p:nvSpPr>
        <p:spPr>
          <a:xfrm>
            <a:off x="457725" y="23640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Deberás primero eliminar la base de datos, previo a recuperarla.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Esto lo realizamos con la sentencia</a:t>
            </a:r>
            <a:b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DROP DATABASE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9"/>
          <p:cNvSpPr txBox="1"/>
          <p:nvPr/>
        </p:nvSpPr>
        <p:spPr>
          <a:xfrm>
            <a:off x="5712875" y="2182350"/>
            <a:ext cx="3047700" cy="7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DROP DATABASE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[baseDeDatos]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1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Query OK, 24 rows affected (0.35 sec)</a:t>
            </a:r>
            <a:endParaRPr b="0" i="0" sz="11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5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" name="Google Shape;177;p45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5"/>
          <p:cNvSpPr/>
          <p:nvPr/>
        </p:nvSpPr>
        <p:spPr>
          <a:xfrm>
            <a:off x="3271488" y="356350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RESTORE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5"/>
          <p:cNvSpPr/>
          <p:nvPr/>
        </p:nvSpPr>
        <p:spPr>
          <a:xfrm>
            <a:off x="295984" y="2692053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COPIA DE SEGURIDAD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45"/>
          <p:cNvSpPr/>
          <p:nvPr/>
        </p:nvSpPr>
        <p:spPr>
          <a:xfrm>
            <a:off x="3271488" y="165375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BACKUP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" name="Google Shape;181;p45"/>
          <p:cNvCxnSpPr>
            <a:stCxn id="179" idx="3"/>
            <a:endCxn id="180" idx="1"/>
          </p:cNvCxnSpPr>
          <p:nvPr/>
        </p:nvCxnSpPr>
        <p:spPr>
          <a:xfrm flipH="1" rot="10800000">
            <a:off x="1748884" y="1954953"/>
            <a:ext cx="1522500" cy="1038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82" name="Google Shape;182;p45"/>
          <p:cNvCxnSpPr>
            <a:stCxn id="179" idx="3"/>
            <a:endCxn id="178" idx="1"/>
          </p:cNvCxnSpPr>
          <p:nvPr/>
        </p:nvCxnSpPr>
        <p:spPr>
          <a:xfrm>
            <a:off x="1748884" y="2993253"/>
            <a:ext cx="1522500" cy="871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83" name="Google Shape;183;p45"/>
          <p:cNvSpPr/>
          <p:nvPr/>
        </p:nvSpPr>
        <p:spPr>
          <a:xfrm>
            <a:off x="6855988" y="239070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EXPORTAR A UN ARCHIVO .SQL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45"/>
          <p:cNvSpPr/>
          <p:nvPr/>
        </p:nvSpPr>
        <p:spPr>
          <a:xfrm>
            <a:off x="6855988" y="312764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RESTAURAR DESDE UN PROYECTO DUMP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45"/>
          <p:cNvSpPr/>
          <p:nvPr/>
        </p:nvSpPr>
        <p:spPr>
          <a:xfrm>
            <a:off x="6855988" y="916811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 DE COPIAS DE SEGURIDAD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45"/>
          <p:cNvSpPr/>
          <p:nvPr/>
        </p:nvSpPr>
        <p:spPr>
          <a:xfrm>
            <a:off x="6855988" y="165374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EXPORTAR A UNA CARPETA DE PROYECTO DUMP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45"/>
          <p:cNvSpPr/>
          <p:nvPr/>
        </p:nvSpPr>
        <p:spPr>
          <a:xfrm>
            <a:off x="6855988" y="386459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RESTAURAR DESDE UN ARCHIVO .SQL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8" name="Google Shape;188;p45"/>
          <p:cNvCxnSpPr>
            <a:stCxn id="180" idx="3"/>
            <a:endCxn id="185" idx="1"/>
          </p:cNvCxnSpPr>
          <p:nvPr/>
        </p:nvCxnSpPr>
        <p:spPr>
          <a:xfrm flipH="1" rot="10800000">
            <a:off x="4929288" y="1218150"/>
            <a:ext cx="1926600" cy="73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9" name="Google Shape;189;p45"/>
          <p:cNvCxnSpPr>
            <a:stCxn id="178" idx="3"/>
            <a:endCxn id="187" idx="1"/>
          </p:cNvCxnSpPr>
          <p:nvPr/>
        </p:nvCxnSpPr>
        <p:spPr>
          <a:xfrm>
            <a:off x="4929288" y="3864708"/>
            <a:ext cx="1926600" cy="301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0" name="Google Shape;190;p45"/>
          <p:cNvCxnSpPr>
            <a:stCxn id="180" idx="3"/>
            <a:endCxn id="186" idx="1"/>
          </p:cNvCxnSpPr>
          <p:nvPr/>
        </p:nvCxnSpPr>
        <p:spPr>
          <a:xfrm>
            <a:off x="4929288" y="1954950"/>
            <a:ext cx="1926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" name="Google Shape;191;p45"/>
          <p:cNvCxnSpPr>
            <a:stCxn id="178" idx="3"/>
            <a:endCxn id="184" idx="1"/>
          </p:cNvCxnSpPr>
          <p:nvPr/>
        </p:nvCxnSpPr>
        <p:spPr>
          <a:xfrm flipH="1" rot="10800000">
            <a:off x="4929288" y="3428808"/>
            <a:ext cx="1926600" cy="435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2" name="Google Shape;192;p45"/>
          <p:cNvCxnSpPr>
            <a:stCxn id="180" idx="3"/>
            <a:endCxn id="183" idx="1"/>
          </p:cNvCxnSpPr>
          <p:nvPr/>
        </p:nvCxnSpPr>
        <p:spPr>
          <a:xfrm>
            <a:off x="4929288" y="1954950"/>
            <a:ext cx="1926600" cy="737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"/>
          <p:cNvSpPr txBox="1"/>
          <p:nvPr/>
        </p:nvSpPr>
        <p:spPr>
          <a:xfrm>
            <a:off x="457725" y="1071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Restaurar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90"/>
          <p:cNvSpPr txBox="1"/>
          <p:nvPr/>
        </p:nvSpPr>
        <p:spPr>
          <a:xfrm>
            <a:off x="457725" y="2364025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siguiente paso, debes crear nuevamente el esquema de la base de datos, utilizando la sentencia</a:t>
            </a:r>
            <a:b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CREATE DATABASE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0" name="Google Shape;630;p90"/>
          <p:cNvSpPr txBox="1"/>
          <p:nvPr/>
        </p:nvSpPr>
        <p:spPr>
          <a:xfrm>
            <a:off x="5350875" y="2182350"/>
            <a:ext cx="2912100" cy="7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b="0" i="0" lang="es-419" sz="12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CREATE DATABASE</a:t>
            </a: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[baseDeDatos]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-419" sz="11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Query OK, 1 row affected (0.01 sec)</a:t>
            </a:r>
            <a:endParaRPr b="0" i="0" sz="11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Restaurar vía línea de comandos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91"/>
          <p:cNvSpPr txBox="1"/>
          <p:nvPr/>
        </p:nvSpPr>
        <p:spPr>
          <a:xfrm>
            <a:off x="473350" y="1908175"/>
            <a:ext cx="728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sal de la aplicación mysql, y vuelve a escribir el acceso a la misma, agregando: la DB, el símbolo &lt;, y el nombre del archivo desde donde realizarás la restauración de datos.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91"/>
          <p:cNvSpPr txBox="1"/>
          <p:nvPr/>
        </p:nvSpPr>
        <p:spPr>
          <a:xfrm>
            <a:off x="1247050" y="3344425"/>
            <a:ext cx="6513600" cy="79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mysqldump -u root -p MiContraseña [baseDeDatos] &lt; archivo_backup.sql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mysqldump [baseDeDatos] &lt; archivo_backup.sql</a:t>
            </a:r>
            <a:endParaRPr b="0" i="0" sz="1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401" y="3344426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00" y="3344425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788" y="3819382"/>
            <a:ext cx="277900" cy="2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92"/>
          <p:cNvGrpSpPr/>
          <p:nvPr/>
        </p:nvGrpSpPr>
        <p:grpSpPr>
          <a:xfrm>
            <a:off x="4202556" y="1451373"/>
            <a:ext cx="738900" cy="738900"/>
            <a:chOff x="974706" y="2467173"/>
            <a:chExt cx="738900" cy="738900"/>
          </a:xfrm>
        </p:grpSpPr>
        <p:sp>
          <p:nvSpPr>
            <p:cNvPr id="646" name="Google Shape;646;p9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7" name="Google Shape;647;p9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92"/>
          <p:cNvSpPr txBox="1"/>
          <p:nvPr/>
        </p:nvSpPr>
        <p:spPr>
          <a:xfrm>
            <a:off x="1461300" y="26658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Backup y restauración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93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55" name="Google Shape;655;p9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6" name="Google Shape;656;p9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93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Backup y restauración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3"/>
          <p:cNvSpPr txBox="1"/>
          <p:nvPr/>
        </p:nvSpPr>
        <p:spPr>
          <a:xfrm>
            <a:off x="542550" y="2627200"/>
            <a:ext cx="8223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Puedes practicar con la DB GAMERS o con cualquier otra DB que tengas en Mysql Workbench.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Prepara el ambiente para realizar una copia de seguridad.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Elige la opción Dump to Self-Contained File.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Espera a que finalice el proceso.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de finalizado; realiza la restauración del mismo con la herramienta Data Import/Restore.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p9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6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6" name="Google Shape;676;p96"/>
          <p:cNvSpPr txBox="1"/>
          <p:nvPr/>
        </p:nvSpPr>
        <p:spPr>
          <a:xfrm>
            <a:off x="2109143" y="2045163"/>
            <a:ext cx="4925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TCL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Comandos de TCL para el control de transacciones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Start transaction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Rollback transaction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Commit transaction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Savepoint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Backup y Restauración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Componentes 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6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98" name="Google Shape;198;p46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p46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46"/>
          <p:cNvSpPr txBox="1"/>
          <p:nvPr/>
        </p:nvSpPr>
        <p:spPr>
          <a:xfrm>
            <a:off x="457350" y="1820575"/>
            <a:ext cx="716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límites de una transacción representan el </a:t>
            </a:r>
            <a:r>
              <a:rPr b="0" i="0" lang="es-419" sz="21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ámbito de espacio temporal</a:t>
            </a: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cualquier tipo de modificación que se realice sobre la DB cual puede involucrar numerosas sentencias de DML.</a:t>
            </a:r>
            <a:endParaRPr b="0" i="0" sz="2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iniciar una transacción primeramente se debe escribir el comando</a:t>
            </a:r>
            <a:r>
              <a:rPr b="0" i="0" lang="es-419" sz="2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START TRANSACTION</a:t>
            </a: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y luego se escriben aquellas sentencias de DML que se requiera modificar la DB.</a:t>
            </a:r>
            <a:endParaRPr b="0" i="0" sz="2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46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Límites de una transacción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4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47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08" name="Google Shape;208;p47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7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47"/>
          <p:cNvSpPr txBox="1"/>
          <p:nvPr/>
        </p:nvSpPr>
        <p:spPr>
          <a:xfrm>
            <a:off x="457350" y="1820575"/>
            <a:ext cx="716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defecto MySQL se ejecuta en modo </a:t>
            </a:r>
            <a:r>
              <a:rPr b="1" i="0" lang="es-419" sz="21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autocommit</a:t>
            </a: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esto significa que si una sentencia de </a:t>
            </a:r>
            <a:r>
              <a:rPr b="1" i="0" lang="es-419" sz="21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DML</a:t>
            </a:r>
            <a:r>
              <a:rPr b="0" i="0" lang="es-419" sz="2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no está dentro de una transacción, cada una de ellas es atómica, como si estuviera entre un START TRANSACTION y un COMMIT.</a:t>
            </a:r>
            <a:endParaRPr b="0" i="0" sz="2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47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Límites de una transacción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4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48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Veremos cómo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iniciar una transacción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9" name="Google Shape;219;p4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20" name="Google Shape;220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9"/>
          <p:cNvSpPr txBox="1"/>
          <p:nvPr/>
        </p:nvSpPr>
        <p:spPr>
          <a:xfrm>
            <a:off x="473350" y="619525"/>
            <a:ext cx="1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9"/>
          <p:cNvSpPr txBox="1"/>
          <p:nvPr/>
        </p:nvSpPr>
        <p:spPr>
          <a:xfrm>
            <a:off x="623675" y="20809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Antes de ingresar en las prácticas con código SQL, veamos cómo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Mysql Workbench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ayuda a entender las transacciones, a través de sus herramientas gráficas, para manipular operaciones DML.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8" name="Google Shape;228;p49"/>
          <p:cNvGrpSpPr/>
          <p:nvPr/>
        </p:nvGrpSpPr>
        <p:grpSpPr>
          <a:xfrm>
            <a:off x="7683710" y="456200"/>
            <a:ext cx="821435" cy="738900"/>
            <a:chOff x="473351" y="619523"/>
            <a:chExt cx="738900" cy="738900"/>
          </a:xfrm>
        </p:grpSpPr>
        <p:sp>
          <p:nvSpPr>
            <p:cNvPr id="229" name="Google Shape;229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49"/>
          <p:cNvGrpSpPr/>
          <p:nvPr/>
        </p:nvGrpSpPr>
        <p:grpSpPr>
          <a:xfrm>
            <a:off x="1857838" y="635875"/>
            <a:ext cx="587100" cy="600300"/>
            <a:chOff x="1731113" y="1953850"/>
            <a:chExt cx="587100" cy="600300"/>
          </a:xfrm>
        </p:grpSpPr>
        <p:sp>
          <p:nvSpPr>
            <p:cNvPr id="232" name="Google Shape;232;p4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s-419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4" name="Google Shape;234;p49"/>
          <p:cNvSpPr txBox="1"/>
          <p:nvPr/>
        </p:nvSpPr>
        <p:spPr>
          <a:xfrm>
            <a:off x="568675" y="1358425"/>
            <a:ext cx="491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Inicio de una transacción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8275" y="2080975"/>
            <a:ext cx="4203276" cy="23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